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65" r:id="rId1"/>
  </p:sldMasterIdLst>
  <p:notesMasterIdLst>
    <p:notesMasterId r:id="rId9"/>
  </p:notesMasterIdLst>
  <p:handoutMasterIdLst>
    <p:handoutMasterId r:id="rId10"/>
  </p:handoutMasterIdLst>
  <p:sldIdLst>
    <p:sldId id="648" r:id="rId2"/>
    <p:sldId id="728" r:id="rId3"/>
    <p:sldId id="695" r:id="rId4"/>
    <p:sldId id="729" r:id="rId5"/>
    <p:sldId id="730" r:id="rId6"/>
    <p:sldId id="723" r:id="rId7"/>
    <p:sldId id="731" r:id="rId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832"/>
    <a:srgbClr val="74B230"/>
    <a:srgbClr val="00AC00"/>
    <a:srgbClr val="00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9" autoAdjust="0"/>
    <p:restoredTop sz="92185" autoAdjust="0"/>
  </p:normalViewPr>
  <p:slideViewPr>
    <p:cSldViewPr>
      <p:cViewPr>
        <p:scale>
          <a:sx n="100" d="100"/>
          <a:sy n="100" d="100"/>
        </p:scale>
        <p:origin x="-1020" y="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10AFE8-F8C6-4CA2-8717-10C0C4F9D54E}" type="doc">
      <dgm:prSet loTypeId="urn:microsoft.com/office/officeart/2005/8/layout/pyramid1" loCatId="pyramid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BE6152E8-A7B0-429C-AE48-E84F07208D3F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Федеральный 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уровень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E4E3CBA1-1494-454E-AC03-F3B20D0AA316}" type="parTrans" cxnId="{7EF86B42-C5C2-48A5-AD31-955E80C6D686}">
      <dgm:prSet/>
      <dgm:spPr/>
      <dgm:t>
        <a:bodyPr/>
        <a:lstStyle/>
        <a:p>
          <a:endParaRPr lang="ru-RU"/>
        </a:p>
      </dgm:t>
    </dgm:pt>
    <dgm:pt modelId="{60727CA4-0E21-4AD4-B171-539238CAA785}" type="sibTrans" cxnId="{7EF86B42-C5C2-48A5-AD31-955E80C6D686}">
      <dgm:prSet/>
      <dgm:spPr/>
      <dgm:t>
        <a:bodyPr/>
        <a:lstStyle/>
        <a:p>
          <a:endParaRPr lang="ru-RU"/>
        </a:p>
      </dgm:t>
    </dgm:pt>
    <dgm:pt modelId="{2BCEAB64-79E1-4190-90C6-94A8105E1D4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Региональный уровень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4363E265-816B-49DD-95F3-BA03AB168331}" type="parTrans" cxnId="{E4BDC416-25AF-46FD-AC12-78F3B2B85050}">
      <dgm:prSet/>
      <dgm:spPr/>
      <dgm:t>
        <a:bodyPr/>
        <a:lstStyle/>
        <a:p>
          <a:endParaRPr lang="ru-RU"/>
        </a:p>
      </dgm:t>
    </dgm:pt>
    <dgm:pt modelId="{32704981-E668-4A0A-87E7-B3E615A0D446}" type="sibTrans" cxnId="{E4BDC416-25AF-46FD-AC12-78F3B2B85050}">
      <dgm:prSet/>
      <dgm:spPr/>
      <dgm:t>
        <a:bodyPr/>
        <a:lstStyle/>
        <a:p>
          <a:endParaRPr lang="ru-RU"/>
        </a:p>
      </dgm:t>
    </dgm:pt>
    <dgm:pt modelId="{3F883D72-AB51-44A3-BB69-C25E95E42149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Уровень образовательной организации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428F7FEF-F18C-45C5-A0FD-DCD1786E4B14}" type="parTrans" cxnId="{69E9DBBE-2A88-403E-AF1C-D510FF47D87B}">
      <dgm:prSet/>
      <dgm:spPr/>
      <dgm:t>
        <a:bodyPr/>
        <a:lstStyle/>
        <a:p>
          <a:endParaRPr lang="ru-RU"/>
        </a:p>
      </dgm:t>
    </dgm:pt>
    <dgm:pt modelId="{41BF762B-3A7A-4AA9-AF14-931268079A95}" type="sibTrans" cxnId="{69E9DBBE-2A88-403E-AF1C-D510FF47D87B}">
      <dgm:prSet/>
      <dgm:spPr/>
      <dgm:t>
        <a:bodyPr/>
        <a:lstStyle/>
        <a:p>
          <a:endParaRPr lang="ru-RU"/>
        </a:p>
      </dgm:t>
    </dgm:pt>
    <dgm:pt modelId="{7C3E26E5-8345-4B58-ADD7-8E425EA260AA}" type="pres">
      <dgm:prSet presAssocID="{4910AFE8-F8C6-4CA2-8717-10C0C4F9D5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E3F3C2-2FFE-4908-A86D-328E43B3294A}" type="pres">
      <dgm:prSet presAssocID="{BE6152E8-A7B0-429C-AE48-E84F07208D3F}" presName="Name8" presStyleCnt="0"/>
      <dgm:spPr/>
    </dgm:pt>
    <dgm:pt modelId="{41B0729E-585F-4A7E-A894-AA6DFF53CF58}" type="pres">
      <dgm:prSet presAssocID="{BE6152E8-A7B0-429C-AE48-E84F07208D3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E8AE7-164D-44BD-BE40-BDE74B4818F7}" type="pres">
      <dgm:prSet presAssocID="{BE6152E8-A7B0-429C-AE48-E84F07208D3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9E913C-2543-4D0F-9CBF-BF9B2CF8E0DA}" type="pres">
      <dgm:prSet presAssocID="{2BCEAB64-79E1-4190-90C6-94A8105E1D4B}" presName="Name8" presStyleCnt="0"/>
      <dgm:spPr/>
    </dgm:pt>
    <dgm:pt modelId="{EBBA0041-A843-441C-87AB-8F637576AE6A}" type="pres">
      <dgm:prSet presAssocID="{2BCEAB64-79E1-4190-90C6-94A8105E1D4B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C2DCE-4CF1-4FE5-90E9-E7B7B569F09C}" type="pres">
      <dgm:prSet presAssocID="{2BCEAB64-79E1-4190-90C6-94A8105E1D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01B75-B313-4FD6-9404-F77707EEE284}" type="pres">
      <dgm:prSet presAssocID="{3F883D72-AB51-44A3-BB69-C25E95E42149}" presName="Name8" presStyleCnt="0"/>
      <dgm:spPr/>
    </dgm:pt>
    <dgm:pt modelId="{CC9EFA65-A778-457A-93C6-B9548DB6D4C8}" type="pres">
      <dgm:prSet presAssocID="{3F883D72-AB51-44A3-BB69-C25E95E42149}" presName="level" presStyleLbl="node1" presStyleIdx="2" presStyleCnt="3" custLinFactNeighborY="1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5155B-A724-47C1-A128-C5DF09EE6B97}" type="pres">
      <dgm:prSet presAssocID="{3F883D72-AB51-44A3-BB69-C25E95E4214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F86B42-C5C2-48A5-AD31-955E80C6D686}" srcId="{4910AFE8-F8C6-4CA2-8717-10C0C4F9D54E}" destId="{BE6152E8-A7B0-429C-AE48-E84F07208D3F}" srcOrd="0" destOrd="0" parTransId="{E4E3CBA1-1494-454E-AC03-F3B20D0AA316}" sibTransId="{60727CA4-0E21-4AD4-B171-539238CAA785}"/>
    <dgm:cxn modelId="{94998928-0F38-4C3C-BF3B-865593680225}" type="presOf" srcId="{BE6152E8-A7B0-429C-AE48-E84F07208D3F}" destId="{41B0729E-585F-4A7E-A894-AA6DFF53CF58}" srcOrd="0" destOrd="0" presId="urn:microsoft.com/office/officeart/2005/8/layout/pyramid1"/>
    <dgm:cxn modelId="{B548D633-132B-4D69-98DB-BC9286C4B053}" type="presOf" srcId="{2BCEAB64-79E1-4190-90C6-94A8105E1D4B}" destId="{EBBA0041-A843-441C-87AB-8F637576AE6A}" srcOrd="0" destOrd="0" presId="urn:microsoft.com/office/officeart/2005/8/layout/pyramid1"/>
    <dgm:cxn modelId="{69E9DBBE-2A88-403E-AF1C-D510FF47D87B}" srcId="{4910AFE8-F8C6-4CA2-8717-10C0C4F9D54E}" destId="{3F883D72-AB51-44A3-BB69-C25E95E42149}" srcOrd="2" destOrd="0" parTransId="{428F7FEF-F18C-45C5-A0FD-DCD1786E4B14}" sibTransId="{41BF762B-3A7A-4AA9-AF14-931268079A95}"/>
    <dgm:cxn modelId="{4928CC75-C6FE-4477-8FF2-C91C1EDB95FD}" type="presOf" srcId="{BE6152E8-A7B0-429C-AE48-E84F07208D3F}" destId="{AE7E8AE7-164D-44BD-BE40-BDE74B4818F7}" srcOrd="1" destOrd="0" presId="urn:microsoft.com/office/officeart/2005/8/layout/pyramid1"/>
    <dgm:cxn modelId="{E4BDC416-25AF-46FD-AC12-78F3B2B85050}" srcId="{4910AFE8-F8C6-4CA2-8717-10C0C4F9D54E}" destId="{2BCEAB64-79E1-4190-90C6-94A8105E1D4B}" srcOrd="1" destOrd="0" parTransId="{4363E265-816B-49DD-95F3-BA03AB168331}" sibTransId="{32704981-E668-4A0A-87E7-B3E615A0D446}"/>
    <dgm:cxn modelId="{F4D9C2FF-8F8C-4D63-B84E-169E614B1339}" type="presOf" srcId="{4910AFE8-F8C6-4CA2-8717-10C0C4F9D54E}" destId="{7C3E26E5-8345-4B58-ADD7-8E425EA260AA}" srcOrd="0" destOrd="0" presId="urn:microsoft.com/office/officeart/2005/8/layout/pyramid1"/>
    <dgm:cxn modelId="{92234F63-5A9F-468F-AB90-ACB9852231EC}" type="presOf" srcId="{2BCEAB64-79E1-4190-90C6-94A8105E1D4B}" destId="{2B7C2DCE-4CF1-4FE5-90E9-E7B7B569F09C}" srcOrd="1" destOrd="0" presId="urn:microsoft.com/office/officeart/2005/8/layout/pyramid1"/>
    <dgm:cxn modelId="{62890498-A969-4901-A258-640867343D41}" type="presOf" srcId="{3F883D72-AB51-44A3-BB69-C25E95E42149}" destId="{CC9EFA65-A778-457A-93C6-B9548DB6D4C8}" srcOrd="0" destOrd="0" presId="urn:microsoft.com/office/officeart/2005/8/layout/pyramid1"/>
    <dgm:cxn modelId="{BB6D3C91-5A5E-4716-8E6E-4B1370D63284}" type="presOf" srcId="{3F883D72-AB51-44A3-BB69-C25E95E42149}" destId="{0705155B-A724-47C1-A128-C5DF09EE6B97}" srcOrd="1" destOrd="0" presId="urn:microsoft.com/office/officeart/2005/8/layout/pyramid1"/>
    <dgm:cxn modelId="{724A7564-130A-4801-BF81-5130321FA801}" type="presParOf" srcId="{7C3E26E5-8345-4B58-ADD7-8E425EA260AA}" destId="{04E3F3C2-2FFE-4908-A86D-328E43B3294A}" srcOrd="0" destOrd="0" presId="urn:microsoft.com/office/officeart/2005/8/layout/pyramid1"/>
    <dgm:cxn modelId="{61F71FFF-E380-4090-A0EA-54B6B7F5B59A}" type="presParOf" srcId="{04E3F3C2-2FFE-4908-A86D-328E43B3294A}" destId="{41B0729E-585F-4A7E-A894-AA6DFF53CF58}" srcOrd="0" destOrd="0" presId="urn:microsoft.com/office/officeart/2005/8/layout/pyramid1"/>
    <dgm:cxn modelId="{4FD00FF7-6BBF-4A2C-8233-F5F30BCAFBCA}" type="presParOf" srcId="{04E3F3C2-2FFE-4908-A86D-328E43B3294A}" destId="{AE7E8AE7-164D-44BD-BE40-BDE74B4818F7}" srcOrd="1" destOrd="0" presId="urn:microsoft.com/office/officeart/2005/8/layout/pyramid1"/>
    <dgm:cxn modelId="{E5B813E4-A5BE-4AA0-83D7-A0349798D05F}" type="presParOf" srcId="{7C3E26E5-8345-4B58-ADD7-8E425EA260AA}" destId="{189E913C-2543-4D0F-9CBF-BF9B2CF8E0DA}" srcOrd="1" destOrd="0" presId="urn:microsoft.com/office/officeart/2005/8/layout/pyramid1"/>
    <dgm:cxn modelId="{1267D02F-AF69-49BB-A206-CC2D1489BE76}" type="presParOf" srcId="{189E913C-2543-4D0F-9CBF-BF9B2CF8E0DA}" destId="{EBBA0041-A843-441C-87AB-8F637576AE6A}" srcOrd="0" destOrd="0" presId="urn:microsoft.com/office/officeart/2005/8/layout/pyramid1"/>
    <dgm:cxn modelId="{C8425ADA-4F31-4373-94AB-54F2C2079443}" type="presParOf" srcId="{189E913C-2543-4D0F-9CBF-BF9B2CF8E0DA}" destId="{2B7C2DCE-4CF1-4FE5-90E9-E7B7B569F09C}" srcOrd="1" destOrd="0" presId="urn:microsoft.com/office/officeart/2005/8/layout/pyramid1"/>
    <dgm:cxn modelId="{E5C7D2A8-F740-4ABC-9D1E-167266D1A49B}" type="presParOf" srcId="{7C3E26E5-8345-4B58-ADD7-8E425EA260AA}" destId="{C7701B75-B313-4FD6-9404-F77707EEE284}" srcOrd="2" destOrd="0" presId="urn:microsoft.com/office/officeart/2005/8/layout/pyramid1"/>
    <dgm:cxn modelId="{6EE71410-C4E4-42B0-B4A7-35D4DE89B388}" type="presParOf" srcId="{C7701B75-B313-4FD6-9404-F77707EEE284}" destId="{CC9EFA65-A778-457A-93C6-B9548DB6D4C8}" srcOrd="0" destOrd="0" presId="urn:microsoft.com/office/officeart/2005/8/layout/pyramid1"/>
    <dgm:cxn modelId="{CCE7D90E-ACCE-4E18-8BB3-F2E8EB1600BC}" type="presParOf" srcId="{C7701B75-B313-4FD6-9404-F77707EEE284}" destId="{0705155B-A724-47C1-A128-C5DF09EE6B9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0729E-585F-4A7E-A894-AA6DFF53CF58}">
      <dsp:nvSpPr>
        <dsp:cNvPr id="0" name=""/>
        <dsp:cNvSpPr/>
      </dsp:nvSpPr>
      <dsp:spPr>
        <a:xfrm>
          <a:off x="1776197" y="0"/>
          <a:ext cx="1776197" cy="1570690"/>
        </a:xfrm>
        <a:prstGeom prst="trapezoid">
          <a:avLst>
            <a:gd name="adj" fmla="val 56542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Федеральный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уровень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1776197" y="0"/>
        <a:ext cx="1776197" cy="1570690"/>
      </dsp:txXfrm>
    </dsp:sp>
    <dsp:sp modelId="{EBBA0041-A843-441C-87AB-8F637576AE6A}">
      <dsp:nvSpPr>
        <dsp:cNvPr id="0" name=""/>
        <dsp:cNvSpPr/>
      </dsp:nvSpPr>
      <dsp:spPr>
        <a:xfrm>
          <a:off x="888098" y="1570690"/>
          <a:ext cx="3552394" cy="1570690"/>
        </a:xfrm>
        <a:prstGeom prst="trapezoid">
          <a:avLst>
            <a:gd name="adj" fmla="val 56542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Региональный уровень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1509767" y="1570690"/>
        <a:ext cx="2309056" cy="1570690"/>
      </dsp:txXfrm>
    </dsp:sp>
    <dsp:sp modelId="{CC9EFA65-A778-457A-93C6-B9548DB6D4C8}">
      <dsp:nvSpPr>
        <dsp:cNvPr id="0" name=""/>
        <dsp:cNvSpPr/>
      </dsp:nvSpPr>
      <dsp:spPr>
        <a:xfrm>
          <a:off x="0" y="3141381"/>
          <a:ext cx="5328591" cy="1570690"/>
        </a:xfrm>
        <a:prstGeom prst="trapezoid">
          <a:avLst>
            <a:gd name="adj" fmla="val 56542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Уровень образовательной организации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932503" y="3141381"/>
        <a:ext cx="3463584" cy="1570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9D7CC9-3DDA-4155-BFA2-C434383DDAEB}" type="datetimeFigureOut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E9690C-1048-49AE-AD31-CFF176E9FB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998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FA2ECF-E75A-4B1C-AF71-138B1560B7FE}" type="datetimeFigureOut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4" tIns="45652" rIns="91304" bIns="4565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304" tIns="45652" rIns="91304" bIns="4565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AC563A-92D2-414E-B182-3CB43B38B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975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Титульный слайд</a:t>
            </a:r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5890" indent="-28303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2139" indent="-22642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4994" indent="-22642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7850" indent="-22642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0706" indent="-226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43561" indent="-226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96416" indent="-226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9271" indent="-226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5D597DA0-F29B-4380-A776-7FDF070769B3}" type="slidenum">
              <a:rPr lang="ru-RU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C777-D3C6-4822-B72A-90988A8933A0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241D-BF29-485A-9AB8-EA75CDBF4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68959-66CD-4A9E-9893-E9631BD135E2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13876-1426-49AC-8F28-FD2AFE70DE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B35C5-1DF9-494C-BEDE-52F41B3AED87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DF4F4-FCAF-4440-B2DE-87DF5EE2D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128EE-57F0-4DE4-BC1C-B3085FACE2B9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3CBC3-7457-4C0F-B76F-C1DD2B9B56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13073-F456-46E3-89DB-854FFCF01978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D6E05-A900-4547-8C8A-643FAC830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0D52A-A997-47FD-BEDB-8C10B107F0E5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347F4-E132-4FAE-8AAD-ED86175A39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ECA74-A51D-425E-864E-CAABA89535AD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0FB49-96A2-41DB-AFFB-34A9DBCDC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38C5E-6C76-4029-B783-B51827A7489F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Эффективное управление временем и ресурсами.                                                                                            </a:t>
            </a:r>
            <a:fld id="{FABF669B-5C6A-4BDE-A80E-886F47FC7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28D54-D95F-4517-895D-18EA46E82D00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232FD-EC13-4C48-B10E-58F41A69AB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43621-A1BB-446F-AA30-AA3AA690A1B4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F6B4-AF8F-4764-8979-D2E8975F3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A2D08-CE9F-4A14-9908-8CEAB5AFFDF1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DAA6-9156-4535-A1AE-2F6779601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AA40D63-ECE1-43AE-8334-03407B8F73CC}" type="datetime1">
              <a:rPr lang="ru-RU"/>
              <a:pPr>
                <a:defRPr/>
              </a:pPr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D777224-3DB2-4A33-9F54-1622375D24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54" r:id="rId1"/>
    <p:sldLayoutId id="2147485455" r:id="rId2"/>
    <p:sldLayoutId id="2147485456" r:id="rId3"/>
    <p:sldLayoutId id="2147485457" r:id="rId4"/>
    <p:sldLayoutId id="2147485458" r:id="rId5"/>
    <p:sldLayoutId id="2147485459" r:id="rId6"/>
    <p:sldLayoutId id="2147485460" r:id="rId7"/>
    <p:sldLayoutId id="2147485461" r:id="rId8"/>
    <p:sldLayoutId id="2147485462" r:id="rId9"/>
    <p:sldLayoutId id="2147485463" r:id="rId10"/>
    <p:sldLayoutId id="21474854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61950" y="3213100"/>
            <a:ext cx="8458200" cy="1222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cap="all" dirty="0">
                <a:latin typeface="Franklin Gothic Medium" pitchFamily="34" charset="0"/>
              </a:rPr>
              <a:t>Презентация бережливого проекта</a:t>
            </a:r>
            <a:br>
              <a:rPr lang="ru-RU" sz="3000" b="1" cap="all" dirty="0">
                <a:latin typeface="Franklin Gothic Medium" pitchFamily="34" charset="0"/>
              </a:rPr>
            </a:br>
            <a:r>
              <a:rPr lang="ru-RU" sz="3000" b="1" cap="all" dirty="0">
                <a:latin typeface="Franklin Gothic Medium" pitchFamily="34" charset="0"/>
              </a:rPr>
              <a:t>«Оптимизация процесса </a:t>
            </a:r>
            <a:r>
              <a:rPr lang="ru-RU" sz="3000" b="1" cap="all" dirty="0" smtClean="0">
                <a:latin typeface="Franklin Gothic Medium" pitchFamily="34" charset="0"/>
              </a:rPr>
              <a:t/>
            </a:r>
            <a:br>
              <a:rPr lang="ru-RU" sz="3000" b="1" cap="all" dirty="0" smtClean="0">
                <a:latin typeface="Franklin Gothic Medium" pitchFamily="34" charset="0"/>
              </a:rPr>
            </a:br>
            <a:r>
              <a:rPr lang="ru-RU" sz="3200" b="1" cap="all" dirty="0" smtClean="0">
                <a:latin typeface="Franklin Gothic Medium" pitchFamily="34" charset="0"/>
              </a:rPr>
              <a:t>«</a:t>
            </a:r>
            <a:r>
              <a:rPr lang="ru-RU" sz="3000" b="1" cap="all" dirty="0" smtClean="0">
                <a:latin typeface="Franklin Gothic Medium" pitchFamily="34" charset="0"/>
              </a:rPr>
              <a:t>Подготовка и размещение информации </a:t>
            </a:r>
            <a:br>
              <a:rPr lang="ru-RU" sz="3000" b="1" cap="all" dirty="0" smtClean="0">
                <a:latin typeface="Franklin Gothic Medium" pitchFamily="34" charset="0"/>
              </a:rPr>
            </a:br>
            <a:r>
              <a:rPr lang="ru-RU" sz="3000" b="1" cap="all" dirty="0" smtClean="0">
                <a:latin typeface="Franklin Gothic Medium" pitchFamily="34" charset="0"/>
              </a:rPr>
              <a:t>на сайт  образовательной организации »</a:t>
            </a:r>
            <a:endParaRPr lang="ru-RU" sz="3000" b="1" cap="all" dirty="0">
              <a:latin typeface="Franklin Gothic Medium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81000" y="476250"/>
            <a:ext cx="8458200" cy="7429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latin typeface="Franklin Gothic Medium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>
              <a:latin typeface="Franklin Gothic Medium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latin typeface="Franklin Gothic Medium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>
              <a:latin typeface="Franklin Gothic Medium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>
              <a:latin typeface="Franklin Gothic Medium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8" y="5360988"/>
            <a:ext cx="57277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itchFamily="34" charset="0"/>
                <a:cs typeface="+mn-cs"/>
              </a:rPr>
              <a:t>Директор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Franklin Gothic Medium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itchFamily="34" charset="0"/>
                <a:cs typeface="+mn-cs"/>
              </a:rPr>
              <a:t>Телегин Андрей Валерьевич</a:t>
            </a:r>
            <a:endParaRPr lang="ru-RU" sz="16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572" y="6065193"/>
            <a:ext cx="678656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itchFamily="34" charset="0"/>
                <a:cs typeface="+mn-cs"/>
              </a:rPr>
              <a:t>Г. Горячий Ключ, х. </a:t>
            </a:r>
            <a:r>
              <a:rPr lang="ru-RU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itchFamily="34" charset="0"/>
                <a:cs typeface="+mn-cs"/>
              </a:rPr>
              <a:t>Молькин</a:t>
            </a:r>
            <a:endPara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Medium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itchFamily="34" charset="0"/>
                <a:cs typeface="+mn-cs"/>
              </a:rPr>
              <a:t>МБОУ МО ГК «СОШ № 17»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92696"/>
            <a:ext cx="640871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888365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cap="all" dirty="0">
                <a:latin typeface="Franklin Gothic Medium" pitchFamily="34" charset="0"/>
              </a:rPr>
              <a:t>карточка проекта</a:t>
            </a:r>
            <a:br>
              <a:rPr lang="ru-RU" sz="3000" b="1" cap="all" dirty="0">
                <a:latin typeface="Franklin Gothic Medium" pitchFamily="34" charset="0"/>
              </a:rPr>
            </a:br>
            <a:endParaRPr lang="ru-RU" sz="3000" b="1" cap="all" dirty="0">
              <a:latin typeface="Franklin Gothic Medium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3BD2C3C0-26CC-48E0-88ED-163B87C1D8DA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2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95982"/>
              </p:ext>
            </p:extLst>
          </p:nvPr>
        </p:nvGraphicFramePr>
        <p:xfrm>
          <a:off x="250825" y="785794"/>
          <a:ext cx="8713788" cy="1236091"/>
        </p:xfrm>
        <a:graphic>
          <a:graphicData uri="http://schemas.openxmlformats.org/drawingml/2006/table">
            <a:tbl>
              <a:tblPr/>
              <a:tblGrid>
                <a:gridCol w="2014538"/>
                <a:gridCol w="4554537"/>
                <a:gridCol w="2144713"/>
              </a:tblGrid>
              <a:tr h="2952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Карточка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процесса/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подпроцесса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200" b="1" cap="all" dirty="0" smtClean="0">
                          <a:latin typeface="Franklin Gothic Medium" pitchFamily="34" charset="0"/>
                        </a:rPr>
                        <a:t>П</a:t>
                      </a:r>
                      <a:r>
                        <a:rPr lang="ru-RU" sz="1200" b="1" cap="none" dirty="0" smtClean="0">
                          <a:latin typeface="Franklin Gothic Medium" pitchFamily="34" charset="0"/>
                        </a:rPr>
                        <a:t>одготовка  и размещение информации на сайт  </a:t>
                      </a:r>
                      <a:r>
                        <a:rPr lang="ru-RU" sz="1200" b="1" kern="1200" cap="none" dirty="0" smtClean="0">
                          <a:solidFill>
                            <a:schemeClr val="tx1"/>
                          </a:solidFill>
                          <a:latin typeface="Franklin Gothic Medium" pitchFamily="34" charset="0"/>
                          <a:ea typeface="+mn-ea"/>
                          <a:cs typeface="+mn-cs"/>
                        </a:rPr>
                        <a:t>образовательной организации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89" marR="411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ПОДГОТОВЛЕНО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___________ С. С. Аванесова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«___»___________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г.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89" marR="411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89" marR="411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УТВЕРЖДЕНО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Руководитель проекта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____________ А. В. Телегин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«___»___________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г.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189" marR="411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834183"/>
              </p:ext>
            </p:extLst>
          </p:nvPr>
        </p:nvGraphicFramePr>
        <p:xfrm>
          <a:off x="107950" y="2143116"/>
          <a:ext cx="8928991" cy="4647808"/>
        </p:xfrm>
        <a:graphic>
          <a:graphicData uri="http://schemas.openxmlformats.org/drawingml/2006/table">
            <a:tbl>
              <a:tblPr/>
              <a:tblGrid>
                <a:gridCol w="4343586"/>
                <a:gridCol w="4585405"/>
              </a:tblGrid>
              <a:tr h="1928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Общие данные: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Заказчик:</a:t>
                      </a:r>
                      <a:r>
                        <a:rPr lang="ru-RU" sz="1050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Руководитель образовательной</a:t>
                      </a:r>
                      <a:r>
                        <a:rPr lang="ru-RU" sz="1050" baseline="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aseline="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организации Телегин А. В.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Руководитель процесса:</a:t>
                      </a:r>
                      <a:r>
                        <a:rPr lang="ru-RU" sz="1050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Заместитель руководителя образовательной</a:t>
                      </a:r>
                      <a:r>
                        <a:rPr lang="ru-RU" sz="1050" baseline="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aseline="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организации </a:t>
                      </a:r>
                      <a:r>
                        <a:rPr lang="ru-RU" sz="1050" baseline="0" dirty="0" err="1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Мамбетказиева</a:t>
                      </a:r>
                      <a:r>
                        <a:rPr lang="ru-RU" sz="1050" baseline="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А. А.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Команда проекта: 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Аванесова</a:t>
                      </a:r>
                      <a:r>
                        <a:rPr lang="ru-RU" sz="1050" u="sng" baseline="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С. С., ответственная за работу сайта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Прокофьева</a:t>
                      </a:r>
                      <a:r>
                        <a:rPr lang="ru-RU" sz="1050" u="sng" baseline="0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О.В., учитель информатики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Начало процесса:</a:t>
                      </a:r>
                      <a:r>
                        <a:rPr lang="ru-RU" sz="1050" u="none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поручение руководителя о размещении информации на сайт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u="sng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Конец процесса:</a:t>
                      </a:r>
                      <a:r>
                        <a:rPr lang="ru-RU" sz="1050" u="none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размещение информации на сайте учреждения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</a:txBody>
                  <a:tcPr marL="11776" marR="11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Обоснование:</a:t>
                      </a:r>
                      <a:endParaRPr lang="ru-RU" sz="1050" dirty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 marL="85725" marR="0" lvl="0" indent="-85725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Избыточность информации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2. Временные потери при загрузке нескольких изображений или  файлов с большим объемом.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3. Отсутствие единого стиля оформления текстовой информации.</a:t>
                      </a:r>
                    </a:p>
                  </a:txBody>
                  <a:tcPr marL="11776" marR="11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Цель (и</a:t>
                      </a:r>
                      <a:r>
                        <a:rPr lang="ru-RU" sz="1050" b="1" dirty="0" smtClean="0">
                          <a:latin typeface="Franklin Gothic Medium" pitchFamily="34" charset="0"/>
                          <a:ea typeface="Calibri"/>
                          <a:cs typeface="Times New Roman"/>
                        </a:rPr>
                        <a:t>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Franklin Gothic Medium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11776" marR="11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050" b="1" kern="1200" dirty="0" smtClean="0">
                          <a:solidFill>
                            <a:schemeClr val="tx1"/>
                          </a:solidFill>
                          <a:latin typeface="Franklin Gothic Medium" pitchFamily="34" charset="0"/>
                          <a:ea typeface="+mn-ea"/>
                          <a:cs typeface="+mn-cs"/>
                        </a:rPr>
                        <a:t>Сроки реализации мероприятий проекта:</a:t>
                      </a:r>
                      <a:endParaRPr kumimoji="0" lang="ru-RU" sz="1050" kern="1200" dirty="0" smtClean="0">
                        <a:solidFill>
                          <a:schemeClr val="tx1"/>
                        </a:solidFill>
                        <a:latin typeface="Franklin Gothic Medium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Старт проекта – утверждение команды по реализации проекта </a:t>
                      </a:r>
                      <a:b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</a:b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(02.09.2021 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г.)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2. Анализ текущей ситуации 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(03.09.2021 – 03.10.2021г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.):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  разработка текущей карты процесса 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(04.10.2021 – 11.10.2021г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.);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  поиск и выявление проблем 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(12.10.2021 – 20.10.2021г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.);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  разработка целевой карты процесса 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(20.10.2021- 28.10.2021г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.);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  разработка «дорожной карты» реализации проекта 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(29.10.2021 -  09.11.2021г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.).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3. Реализация мероприятий дорожной карты 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(10.11.2021 – 30.11.2021 г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4. Завершение проекта ( до 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01.12.2021г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.)</a:t>
                      </a:r>
                    </a:p>
                  </a:txBody>
                  <a:tcPr marL="15701" marR="15701" marT="7851" marB="785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42844" y="4280742"/>
          <a:ext cx="3960440" cy="1505712"/>
        </p:xfrm>
        <a:graphic>
          <a:graphicData uri="http://schemas.openxmlformats.org/drawingml/2006/table">
            <a:tbl>
              <a:tblPr/>
              <a:tblGrid>
                <a:gridCol w="1643074"/>
                <a:gridCol w="1019447"/>
                <a:gridCol w="129791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n-lt"/>
                          <a:ea typeface="Calibri"/>
                          <a:cs typeface="Times New Roman"/>
                        </a:rPr>
                        <a:t>Наименование 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n-lt"/>
                          <a:ea typeface="Calibri"/>
                          <a:cs typeface="Times New Roman"/>
                        </a:rPr>
                        <a:t>цели, ед. </a:t>
                      </a:r>
                      <a:r>
                        <a:rPr lang="ru-RU" sz="1100" b="1" dirty="0" err="1">
                          <a:latin typeface="+mn-lt"/>
                          <a:ea typeface="Calibri"/>
                          <a:cs typeface="Times New Roman"/>
                        </a:rPr>
                        <a:t>изм</a:t>
                      </a:r>
                      <a:r>
                        <a:rPr lang="ru-RU" sz="1100" b="1" dirty="0"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n-lt"/>
                          <a:ea typeface="Calibri"/>
                          <a:cs typeface="Times New Roman"/>
                        </a:rPr>
                        <a:t>Текущий показатель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n-lt"/>
                          <a:ea typeface="Calibri"/>
                          <a:cs typeface="Times New Roman"/>
                        </a:rPr>
                        <a:t>Целевой 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+mn-lt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Сокращение  временных затрат и оптимизация процесса подготовки и загрузки на сайт образовательной организации  информации.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00-122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 мин</a:t>
                      </a:r>
                    </a:p>
                  </a:txBody>
                  <a:tcPr marL="45668" marR="45668" marT="634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</a:pP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0-60 </a:t>
                      </a:r>
                      <a:r>
                        <a:rPr kumimoji="0" lang="ru-RU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Franklin Gothic Book" pitchFamily="34" charset="0"/>
                          <a:cs typeface="Times New Roman" pitchFamily="18" charset="0"/>
                        </a:rPr>
                        <a:t>минут</a:t>
                      </a:r>
                    </a:p>
                  </a:txBody>
                  <a:tcPr marL="45668" marR="45668" marT="634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14282" y="5814902"/>
            <a:ext cx="4105275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50" b="1" dirty="0">
                <a:latin typeface="+mn-lt"/>
                <a:cs typeface="Arial" charset="0"/>
              </a:rPr>
              <a:t>Эффекты:</a:t>
            </a:r>
            <a:endParaRPr lang="ru-RU" sz="1050" dirty="0">
              <a:latin typeface="+mn-lt"/>
              <a:cs typeface="Arial" charset="0"/>
            </a:endParaRPr>
          </a:p>
          <a:p>
            <a:pPr marL="228600" indent="-228600" algn="just" eaLnBrk="0" hangingPunct="0">
              <a:buFont typeface="+mj-lt"/>
              <a:buAutoNum type="arabicPeriod"/>
              <a:defRPr/>
            </a:pPr>
            <a:r>
              <a:rPr lang="ru-RU" sz="1050" dirty="0" smtClean="0">
                <a:latin typeface="+mn-lt"/>
                <a:cs typeface="Arial" charset="0"/>
              </a:rPr>
              <a:t>Тезисное определение важных этапов мероприятия.</a:t>
            </a:r>
          </a:p>
          <a:p>
            <a:pPr marL="228600" indent="-228600" algn="just" eaLnBrk="0" hangingPunct="0">
              <a:buFont typeface="+mj-lt"/>
              <a:buAutoNum type="arabicPeriod"/>
              <a:defRPr/>
            </a:pPr>
            <a:r>
              <a:rPr lang="ru-RU" sz="1050" dirty="0" smtClean="0">
                <a:latin typeface="+mn-lt"/>
                <a:cs typeface="Arial" charset="0"/>
              </a:rPr>
              <a:t>Экономия времени.</a:t>
            </a:r>
          </a:p>
          <a:p>
            <a:pPr marL="228600" indent="-228600" algn="just" eaLnBrk="0" hangingPunct="0">
              <a:buFont typeface="+mj-lt"/>
              <a:buAutoNum type="arabicPeriod"/>
              <a:defRPr/>
            </a:pPr>
            <a:r>
              <a:rPr lang="ru-RU" sz="1050" dirty="0" smtClean="0">
                <a:latin typeface="+mn-lt"/>
                <a:cs typeface="Arial" charset="0"/>
              </a:rPr>
              <a:t>Передача информации в сжатом виде.</a:t>
            </a:r>
          </a:p>
          <a:p>
            <a:pPr marL="228600" indent="-228600" algn="just" eaLnBrk="0" hangingPunct="0">
              <a:buFont typeface="+mj-lt"/>
              <a:buAutoNum type="arabicPeriod"/>
              <a:defRPr/>
            </a:pPr>
            <a:r>
              <a:rPr lang="ru-RU" sz="1050" dirty="0" smtClean="0">
                <a:latin typeface="+mn-lt"/>
                <a:cs typeface="Arial" charset="0"/>
              </a:rPr>
              <a:t>Повышение ценности результата мероприятия.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3428992" y="1782753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3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148263" y="1782753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4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71406" y="3500438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6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143240" y="3500438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7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692275" y="1782754"/>
            <a:ext cx="503238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4925" y="1785926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</a:t>
            </a:r>
          </a:p>
        </p:txBody>
      </p:sp>
      <p:sp>
        <p:nvSpPr>
          <p:cNvPr id="14344" name="Заголовок 1"/>
          <p:cNvSpPr>
            <a:spLocks noGrp="1"/>
          </p:cNvSpPr>
          <p:nvPr>
            <p:ph type="title"/>
          </p:nvPr>
        </p:nvSpPr>
        <p:spPr>
          <a:xfrm>
            <a:off x="0" y="836613"/>
            <a:ext cx="9144000" cy="838200"/>
          </a:xfrm>
        </p:spPr>
        <p:txBody>
          <a:bodyPr/>
          <a:lstStyle/>
          <a:p>
            <a:pPr eaLnBrk="1" hangingPunct="1">
              <a:tabLst>
                <a:tab pos="630238" algn="l"/>
              </a:tabLst>
            </a:pPr>
            <a: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  <a:t>Карта текущего состояния процесса</a:t>
            </a:r>
            <a:b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</a:br>
            <a: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  <a:t>«Подготовка и размещение информации на сайт образовательной организации»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350" y="333375"/>
            <a:ext cx="8686800" cy="8382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есть»)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endParaRPr lang="ru-RU" sz="3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388" y="2071678"/>
            <a:ext cx="1439862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100" dirty="0" smtClean="0"/>
              <a:t>Поручение </a:t>
            </a:r>
            <a:br>
              <a:rPr lang="ru-RU" sz="1100" dirty="0" smtClean="0"/>
            </a:br>
            <a:r>
              <a:rPr lang="ru-RU" sz="1100" dirty="0" smtClean="0"/>
              <a:t>о размещении информации </a:t>
            </a:r>
            <a:br>
              <a:rPr lang="ru-RU" sz="1100" dirty="0" smtClean="0"/>
            </a:br>
            <a:r>
              <a:rPr lang="ru-RU" sz="1100" dirty="0" smtClean="0"/>
              <a:t>на сайт</a:t>
            </a:r>
            <a:endParaRPr lang="ru-RU" sz="1100" dirty="0"/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(5-20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14282" y="3071810"/>
            <a:ext cx="142876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928794" y="2071678"/>
            <a:ext cx="1439863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 подготовка информации </a:t>
            </a:r>
          </a:p>
          <a:p>
            <a:pPr algn="ctr">
              <a:defRPr/>
            </a:pPr>
            <a:endParaRPr lang="ru-RU" sz="6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(30-40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3355969" y="2643182"/>
            <a:ext cx="287337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928794" y="3071810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635375" y="2071678"/>
            <a:ext cx="1441450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>
              <a:defRPr/>
            </a:pPr>
            <a:endParaRPr lang="ru-RU" sz="800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1100" dirty="0" smtClean="0"/>
              <a:t>Передача  информации </a:t>
            </a:r>
            <a:r>
              <a:rPr lang="ru-RU" sz="1100" dirty="0"/>
              <a:t>для выборки </a:t>
            </a:r>
            <a:r>
              <a:rPr lang="ru-RU" sz="1100" dirty="0" smtClean="0"/>
              <a:t>материалов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(1-10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5076824" y="2643182"/>
            <a:ext cx="352431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643306" y="3000372"/>
            <a:ext cx="144145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5429256" y="2000240"/>
            <a:ext cx="1928826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500" b="1" dirty="0" smtClean="0"/>
          </a:p>
          <a:p>
            <a:pPr algn="ctr">
              <a:defRPr/>
            </a:pPr>
            <a:r>
              <a:rPr lang="ru-RU" sz="1100" dirty="0" smtClean="0"/>
              <a:t>Получение </a:t>
            </a:r>
            <a:r>
              <a:rPr lang="ru-RU" sz="1100" dirty="0"/>
              <a:t>текстовой информации для выборки </a:t>
            </a:r>
            <a:r>
              <a:rPr lang="ru-RU" sz="1100" dirty="0" smtClean="0"/>
              <a:t>материалов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(1-10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7358082" y="2643182"/>
            <a:ext cx="357190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429256" y="2998784"/>
            <a:ext cx="192882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417493" y="3786190"/>
            <a:ext cx="2654309" cy="10715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Передача </a:t>
            </a:r>
            <a:r>
              <a:rPr lang="ru-RU" sz="1100" dirty="0"/>
              <a:t>полной информации </a:t>
            </a:r>
            <a:r>
              <a:rPr lang="ru-RU" sz="1100" dirty="0" smtClean="0"/>
              <a:t>ответственному за сайт  для размещения </a:t>
            </a:r>
            <a:r>
              <a:rPr lang="ru-RU" sz="1100" dirty="0" smtClean="0"/>
              <a:t>на сайте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(15-25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3071803" y="4286256"/>
            <a:ext cx="357189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28596" y="4643446"/>
            <a:ext cx="264320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3428992" y="3786190"/>
            <a:ext cx="2155830" cy="9286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Ответственный за сайт</a:t>
            </a:r>
            <a:endParaRPr lang="ru-RU" sz="1100" dirty="0" smtClean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100" dirty="0" smtClean="0"/>
              <a:t>Размещение </a:t>
            </a:r>
            <a:r>
              <a:rPr lang="ru-RU" sz="1100" dirty="0"/>
              <a:t>информационного материала на сайт учреждения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(25-50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0" name="Стрелка вправо 39"/>
          <p:cNvSpPr/>
          <p:nvPr/>
        </p:nvSpPr>
        <p:spPr>
          <a:xfrm>
            <a:off x="142844" y="4284670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3428992" y="4500570"/>
            <a:ext cx="214314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857885" y="4357694"/>
            <a:ext cx="32861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srgbClr val="C00000"/>
                </a:solidFill>
                <a:latin typeface="+mn-lt"/>
                <a:cs typeface="Arial" charset="0"/>
              </a:rPr>
              <a:t>ВПП (время протекания процесса) </a:t>
            </a: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108– 200 мин.</a:t>
            </a:r>
            <a:endParaRPr lang="ru-RU" sz="1200" b="1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358082" y="1714488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5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7715272" y="2000240"/>
            <a:ext cx="1285884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800" b="1" dirty="0" smtClean="0"/>
          </a:p>
          <a:p>
            <a:pPr algn="ctr">
              <a:defRPr/>
            </a:pPr>
            <a:r>
              <a:rPr lang="ru-RU" sz="1100" dirty="0" smtClean="0"/>
              <a:t>Отбор </a:t>
            </a:r>
          </a:p>
          <a:p>
            <a:pPr algn="ctr">
              <a:defRPr/>
            </a:pPr>
            <a:r>
              <a:rPr lang="ru-RU" sz="1100" dirty="0" smtClean="0"/>
              <a:t>материалов   </a:t>
            </a:r>
            <a:endParaRPr lang="ru-RU" sz="1100" dirty="0"/>
          </a:p>
          <a:p>
            <a:pPr algn="ctr">
              <a:defRPr/>
            </a:pPr>
            <a:endParaRPr lang="ru-RU" sz="9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(30-45 мин.)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7715272" y="2285992"/>
            <a:ext cx="128588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715150"/>
            <a:ext cx="347662" cy="285750"/>
          </a:xfrm>
        </p:spPr>
        <p:txBody>
          <a:bodyPr/>
          <a:lstStyle/>
          <a:p>
            <a:pPr algn="ctr">
              <a:defRPr/>
            </a:pPr>
            <a:fld id="{F4FBE110-AE23-447E-BC5E-ACA3261C4DB1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3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42844" y="5229067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kumimoji="0" lang="ru-RU" sz="1200" dirty="0" smtClean="0">
                <a:solidFill>
                  <a:srgbClr val="000000"/>
                </a:solidFill>
              </a:rPr>
              <a:t>Избыточность информации, подробное обсуждение мероприятия</a:t>
            </a:r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Отсутствие единого стиля оформления текстовой информации</a:t>
            </a:r>
          </a:p>
          <a:p>
            <a:pPr marL="342900" indent="-342900">
              <a:buAutoNum type="arabicPeriod"/>
            </a:pPr>
            <a:r>
              <a:rPr lang="ru-RU" sz="1200" dirty="0" smtClean="0"/>
              <a:t>Отсутствие на рабочем месте, занятость руководителя</a:t>
            </a:r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Временные потери, отсутствие ограничения на  количество и размер  информации для размещения</a:t>
            </a:r>
            <a:endParaRPr lang="ru-RU" sz="1200" dirty="0" smtClean="0"/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Временные потери при загрузке  файлов с большим объемом</a:t>
            </a:r>
            <a:endParaRPr lang="ru-RU" sz="1200" dirty="0" smtClean="0"/>
          </a:p>
        </p:txBody>
      </p:sp>
      <p:sp>
        <p:nvSpPr>
          <p:cNvPr id="104" name="Пятно 1 103"/>
          <p:cNvSpPr/>
          <p:nvPr/>
        </p:nvSpPr>
        <p:spPr>
          <a:xfrm>
            <a:off x="8704236" y="1571612"/>
            <a:ext cx="439764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4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09" name="Пятно 1 108"/>
          <p:cNvSpPr/>
          <p:nvPr/>
        </p:nvSpPr>
        <p:spPr>
          <a:xfrm>
            <a:off x="4286248" y="3357562"/>
            <a:ext cx="654046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5</a:t>
            </a:r>
            <a:endParaRPr lang="ru-RU" sz="1100" b="1" dirty="0">
              <a:solidFill>
                <a:schemeClr val="bg1"/>
              </a:solidFill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214282" y="2357430"/>
            <a:ext cx="142876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428596" y="4071942"/>
            <a:ext cx="264320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2000232" y="2357430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3643306" y="2357430"/>
            <a:ext cx="144145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>
            <a:off x="5418154" y="2284404"/>
            <a:ext cx="186849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7715272" y="2998784"/>
            <a:ext cx="128588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3428992" y="4071942"/>
            <a:ext cx="214314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ятно 1 13"/>
          <p:cNvSpPr/>
          <p:nvPr/>
        </p:nvSpPr>
        <p:spPr>
          <a:xfrm>
            <a:off x="2214546" y="1571612"/>
            <a:ext cx="500066" cy="506411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0" name="Пятно 1 49"/>
          <p:cNvSpPr/>
          <p:nvPr/>
        </p:nvSpPr>
        <p:spPr>
          <a:xfrm>
            <a:off x="8215338" y="1643050"/>
            <a:ext cx="642942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2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1619250" y="2643182"/>
            <a:ext cx="309544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2214554"/>
            <a:ext cx="214282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ВХОД</a:t>
            </a:r>
            <a:endParaRPr lang="ru-RU" b="1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5500694" y="3643314"/>
            <a:ext cx="288032" cy="15121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ВЫХОД</a:t>
            </a:r>
            <a:endParaRPr lang="ru-RU" b="1" dirty="0"/>
          </a:p>
        </p:txBody>
      </p:sp>
      <p:sp>
        <p:nvSpPr>
          <p:cNvPr id="54" name="Пятно 1 53"/>
          <p:cNvSpPr/>
          <p:nvPr/>
        </p:nvSpPr>
        <p:spPr>
          <a:xfrm>
            <a:off x="7786710" y="1571612"/>
            <a:ext cx="500066" cy="506411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5" name="Пятно 1 54"/>
          <p:cNvSpPr/>
          <p:nvPr/>
        </p:nvSpPr>
        <p:spPr>
          <a:xfrm>
            <a:off x="2857488" y="1571612"/>
            <a:ext cx="642942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2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56" name="Пятно 1 55"/>
          <p:cNvSpPr/>
          <p:nvPr/>
        </p:nvSpPr>
        <p:spPr>
          <a:xfrm>
            <a:off x="4143372" y="1571612"/>
            <a:ext cx="439764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3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58" name="Пятно 1 57"/>
          <p:cNvSpPr/>
          <p:nvPr/>
        </p:nvSpPr>
        <p:spPr>
          <a:xfrm>
            <a:off x="2071670" y="3357562"/>
            <a:ext cx="654046" cy="500066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5</a:t>
            </a:r>
            <a:endParaRPr lang="ru-RU" sz="1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285720" y="1142984"/>
            <a:ext cx="8686800" cy="550863"/>
          </a:xfrm>
        </p:spPr>
        <p:txBody>
          <a:bodyPr/>
          <a:lstStyle/>
          <a:p>
            <a:pPr eaLnBrk="1" hangingPunct="1"/>
            <a:r>
              <a:rPr lang="ru-RU" sz="2400" dirty="0" smtClean="0"/>
              <a:t>Пирамида проблем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0B9B24B0-89E8-4502-86ED-BC2F7D391267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4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950" y="404813"/>
            <a:ext cx="8686800" cy="8382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есть»)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endParaRPr lang="ru-RU" sz="3000" b="1" dirty="0" smtClean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214282" y="1428736"/>
          <a:ext cx="5328592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ятно 1 9"/>
          <p:cNvSpPr/>
          <p:nvPr/>
        </p:nvSpPr>
        <p:spPr>
          <a:xfrm>
            <a:off x="857224" y="5429264"/>
            <a:ext cx="642942" cy="642943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Пятно 1 10"/>
          <p:cNvSpPr/>
          <p:nvPr/>
        </p:nvSpPr>
        <p:spPr>
          <a:xfrm>
            <a:off x="1785918" y="5500702"/>
            <a:ext cx="642942" cy="71438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2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2786050" y="5500702"/>
            <a:ext cx="642942" cy="649287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3" name="Пятно 1 12"/>
          <p:cNvSpPr/>
          <p:nvPr/>
        </p:nvSpPr>
        <p:spPr>
          <a:xfrm>
            <a:off x="3714744" y="5500702"/>
            <a:ext cx="642942" cy="649287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29058" y="3929066"/>
            <a:ext cx="1785950" cy="357190"/>
          </a:xfrm>
          <a:prstGeom prst="roundRect">
            <a:avLst/>
          </a:prstGeom>
          <a:solidFill>
            <a:schemeClr val="bg2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Не выявлены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357554" y="2500306"/>
            <a:ext cx="1785950" cy="357189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Не выявлены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57818" y="4500570"/>
            <a:ext cx="37861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kumimoji="0" lang="ru-RU" sz="1200" dirty="0" smtClean="0">
                <a:solidFill>
                  <a:srgbClr val="000000"/>
                </a:solidFill>
              </a:rPr>
              <a:t>Избыточность информации, подробное обсуждение мероприятия</a:t>
            </a:r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Отсутствие единого стиля оформления текстовой информации</a:t>
            </a:r>
          </a:p>
          <a:p>
            <a:pPr marL="342900" indent="-342900">
              <a:buAutoNum type="arabicPeriod"/>
            </a:pPr>
            <a:r>
              <a:rPr lang="ru-RU" sz="1200" dirty="0" smtClean="0"/>
              <a:t>Отсутствие на рабочем месте, занятость руководителя</a:t>
            </a:r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Временные потери, отсутствие ограничения на  количество и размер  информации для размещения</a:t>
            </a:r>
            <a:endParaRPr lang="ru-RU" sz="1200" dirty="0" smtClean="0"/>
          </a:p>
          <a:p>
            <a:pPr marL="342900" indent="-342900">
              <a:buFontTx/>
              <a:buAutoNum type="arabicPeriod"/>
            </a:pPr>
            <a:r>
              <a:rPr lang="ru-RU" sz="1200" dirty="0" smtClean="0">
                <a:solidFill>
                  <a:srgbClr val="000000"/>
                </a:solidFill>
              </a:rPr>
              <a:t>Временные потери при загрузке  файлов с большим объемом</a:t>
            </a:r>
            <a:endParaRPr lang="ru-RU" sz="1200" dirty="0" smtClean="0"/>
          </a:p>
        </p:txBody>
      </p:sp>
      <p:sp>
        <p:nvSpPr>
          <p:cNvPr id="27" name="Пятно 1 26"/>
          <p:cNvSpPr/>
          <p:nvPr/>
        </p:nvSpPr>
        <p:spPr>
          <a:xfrm>
            <a:off x="4429124" y="5429264"/>
            <a:ext cx="642942" cy="649287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50" y="571500"/>
          <a:ext cx="8329641" cy="5429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18"/>
                <a:gridCol w="3857652"/>
                <a:gridCol w="1185871"/>
              </a:tblGrid>
              <a:tr h="5805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Проблема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Способ решения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Экономия</a:t>
                      </a:r>
                      <a:r>
                        <a:rPr lang="ru-RU" sz="1400" baseline="0" dirty="0" smtClean="0"/>
                        <a:t> времени</a:t>
                      </a:r>
                      <a:endParaRPr lang="ru-RU" sz="1400" dirty="0"/>
                    </a:p>
                  </a:txBody>
                  <a:tcPr/>
                </a:tc>
              </a:tr>
              <a:tr h="5805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Избыточность информации, подробное обсуждение мероприятия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Алгоритм подготовки информации для размещения на сайт </a:t>
                      </a:r>
                      <a:endParaRPr lang="ru-RU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30-45мин.</a:t>
                      </a:r>
                      <a:endParaRPr lang="ru-RU" sz="1400" dirty="0"/>
                    </a:p>
                  </a:txBody>
                  <a:tcPr anchor="ctr"/>
                </a:tc>
              </a:tr>
              <a:tr h="13318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Отсутствие единого стиля оформления текстовой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Шаблон для размещения информации на сайте (с ограничением редактирования и количества печатных символов)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/>
                </a:tc>
              </a:tr>
              <a:tr h="10579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Отсутствие ограничения на  количество </a:t>
                      </a:r>
                      <a:b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и размер  фотографий для размещения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Требования</a:t>
                      </a:r>
                      <a:r>
                        <a:rPr lang="ru-RU" sz="1400" baseline="0" dirty="0" smtClean="0"/>
                        <a:t> к количеству, размеру и качеству фотографий 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0564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Отсутствие на рабочем месте,  занятость руководителя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Передача материалов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 электронным формам связи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 мин.</a:t>
                      </a:r>
                      <a:endParaRPr lang="ru-RU" sz="1400" dirty="0"/>
                    </a:p>
                  </a:txBody>
                  <a:tcPr anchor="ctr"/>
                </a:tc>
              </a:tr>
              <a:tr h="1297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charset="0"/>
                        </a:rPr>
                        <a:t>Временные потери при загрузке  файлов с большим объемом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-Шаблон для размещения информации на сайте ( с ограничением редактирования и количества печатных символов)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-Требования</a:t>
                      </a:r>
                      <a:r>
                        <a:rPr lang="ru-RU" sz="1400" baseline="0" dirty="0" smtClean="0"/>
                        <a:t> к размеру и качеству фотографий </a:t>
                      </a: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20-50 мин.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578D5-372A-4BA5-91A3-3CFF817E5385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428604"/>
            <a:ext cx="8686800" cy="785812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/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endParaRPr lang="ru-RU" sz="3000" b="1" dirty="0" smtClean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8470" name="Прямоугольник 5"/>
          <p:cNvSpPr>
            <a:spLocks noChangeArrowheads="1"/>
          </p:cNvSpPr>
          <p:nvPr/>
        </p:nvSpPr>
        <p:spPr bwMode="auto">
          <a:xfrm>
            <a:off x="3429024" y="59272"/>
            <a:ext cx="2857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Franklin Gothic Medium" pitchFamily="34" charset="0"/>
              </a:rPr>
              <a:t>Анализ проблем</a:t>
            </a: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3500430" y="1643050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3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143504" y="1643050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4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214282" y="3643314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6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357554" y="3643314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7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714480" y="1643050"/>
            <a:ext cx="503238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1643050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</a:t>
            </a:r>
          </a:p>
        </p:txBody>
      </p:sp>
      <p:sp>
        <p:nvSpPr>
          <p:cNvPr id="14344" name="Заголовок 1"/>
          <p:cNvSpPr>
            <a:spLocks noGrp="1"/>
          </p:cNvSpPr>
          <p:nvPr>
            <p:ph type="title"/>
          </p:nvPr>
        </p:nvSpPr>
        <p:spPr>
          <a:xfrm>
            <a:off x="0" y="836613"/>
            <a:ext cx="9144000" cy="838200"/>
          </a:xfrm>
        </p:spPr>
        <p:txBody>
          <a:bodyPr/>
          <a:lstStyle/>
          <a:p>
            <a:pPr eaLnBrk="1" hangingPunct="1"/>
            <a: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  <a:t>Карта целевого состояния процесса</a:t>
            </a:r>
            <a:b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</a:br>
            <a:r>
              <a:rPr lang="ru-RU" sz="1600" dirty="0" smtClean="0">
                <a:solidFill>
                  <a:schemeClr val="accent1"/>
                </a:solidFill>
                <a:latin typeface="Franklin Gothic Medium" pitchFamily="34" charset="0"/>
              </a:rPr>
              <a:t>«Подготовка и размещение информации на сайт  образовательной организации»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350" y="333375"/>
            <a:ext cx="8686800" cy="8382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Будет»)</a:t>
            </a:r>
            <a:br>
              <a:rPr lang="ru-RU" sz="30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endParaRPr lang="ru-RU" sz="3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1639869" y="2571744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3355969" y="2643182"/>
            <a:ext cx="287337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5076824" y="2643182"/>
            <a:ext cx="352431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643306" y="3071810"/>
            <a:ext cx="144145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трелка вправо 28"/>
          <p:cNvSpPr/>
          <p:nvPr/>
        </p:nvSpPr>
        <p:spPr>
          <a:xfrm>
            <a:off x="7358082" y="2643182"/>
            <a:ext cx="357190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3071802" y="4429132"/>
            <a:ext cx="357190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28596" y="4856172"/>
            <a:ext cx="264320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трелка вправо 39"/>
          <p:cNvSpPr/>
          <p:nvPr/>
        </p:nvSpPr>
        <p:spPr>
          <a:xfrm>
            <a:off x="142844" y="4498984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5643570" y="5643578"/>
            <a:ext cx="32496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srgbClr val="C00000"/>
                </a:solidFill>
                <a:latin typeface="+mn-lt"/>
                <a:cs typeface="Arial" charset="0"/>
              </a:rPr>
              <a:t>ВПП (время протекания процесса) </a:t>
            </a: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47 – 91 мин.</a:t>
            </a:r>
            <a:endParaRPr lang="ru-RU" sz="1200" b="1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429520" y="1643050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5</a:t>
            </a:r>
          </a:p>
        </p:txBody>
      </p:sp>
      <p:sp>
        <p:nvSpPr>
          <p:cNvPr id="6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F4FBE110-AE23-447E-BC5E-ACA3261C4DB1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6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214282" y="2784470"/>
            <a:ext cx="1357322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3643306" y="2428868"/>
            <a:ext cx="144145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179388" y="2071678"/>
            <a:ext cx="1439862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100" dirty="0" smtClean="0"/>
              <a:t>Поручение </a:t>
            </a:r>
            <a:br>
              <a:rPr lang="ru-RU" sz="1100" dirty="0" smtClean="0"/>
            </a:br>
            <a:r>
              <a:rPr lang="ru-RU" sz="1100" dirty="0" smtClean="0"/>
              <a:t>о размещении информации </a:t>
            </a:r>
            <a:br>
              <a:rPr lang="ru-RU" sz="1100" dirty="0" smtClean="0"/>
            </a:br>
            <a:r>
              <a:rPr lang="ru-RU" sz="1100" dirty="0" smtClean="0"/>
              <a:t>на сайт</a:t>
            </a:r>
            <a:endParaRPr lang="ru-RU" sz="1100" dirty="0"/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(5-20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214282" y="2355842"/>
            <a:ext cx="1368425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14282" y="3071810"/>
            <a:ext cx="142876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3643306" y="2000240"/>
            <a:ext cx="1441450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>
              <a:defRPr/>
            </a:pPr>
            <a:endParaRPr lang="ru-RU" sz="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50" dirty="0" smtClean="0"/>
              <a:t>Передача  информации </a:t>
            </a:r>
            <a:r>
              <a:rPr lang="ru-RU" sz="1050" dirty="0"/>
              <a:t>для выборки </a:t>
            </a:r>
            <a:r>
              <a:rPr lang="ru-RU" sz="1050" dirty="0" smtClean="0"/>
              <a:t>материала (по электронным формам связи) </a:t>
            </a:r>
          </a:p>
          <a:p>
            <a:pPr algn="ctr">
              <a:defRPr/>
            </a:pPr>
            <a:r>
              <a:rPr lang="ru-RU" sz="800" dirty="0" smtClean="0">
                <a:solidFill>
                  <a:schemeClr val="tx1"/>
                </a:solidFill>
              </a:rPr>
              <a:t>(1-3 мин.) 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643306" y="3143248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643306" y="2285992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5500694" y="2000240"/>
            <a:ext cx="1928826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500" b="1" dirty="0" smtClean="0"/>
          </a:p>
          <a:p>
            <a:pPr algn="ctr">
              <a:defRPr/>
            </a:pPr>
            <a:r>
              <a:rPr lang="ru-RU" sz="1100" dirty="0" smtClean="0"/>
              <a:t>Получение текстовой информации для выборки материала (по электронным формам связи) 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(1-3 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500694" y="3000372"/>
            <a:ext cx="192882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500694" y="2285992"/>
            <a:ext cx="192882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7715272" y="2000240"/>
            <a:ext cx="1285884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800" b="1" dirty="0" smtClean="0"/>
          </a:p>
          <a:p>
            <a:pPr algn="ctr">
              <a:defRPr/>
            </a:pPr>
            <a:r>
              <a:rPr lang="ru-RU" sz="1100" dirty="0" smtClean="0"/>
              <a:t>Отбор материалов   </a:t>
            </a:r>
            <a:endParaRPr lang="ru-RU" sz="1100" dirty="0"/>
          </a:p>
          <a:p>
            <a:pPr algn="ctr">
              <a:defRPr/>
            </a:pPr>
            <a:endParaRPr lang="ru-RU" sz="9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(10-20 мин.)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>
            <a:off x="7715272" y="2285992"/>
            <a:ext cx="128588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7715272" y="3000372"/>
            <a:ext cx="128588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428596" y="4071942"/>
            <a:ext cx="2654309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Передача информации по электронным формам связи </a:t>
            </a:r>
            <a:r>
              <a:rPr lang="ru-RU" sz="1100" dirty="0" smtClean="0"/>
              <a:t>ответственному за сайт </a:t>
            </a:r>
            <a:r>
              <a:rPr lang="ru-RU" sz="1100" dirty="0" smtClean="0"/>
              <a:t>для размещения на сайте (в  разработанном шаблоне)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(3-5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428596" y="4357694"/>
            <a:ext cx="264320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428596" y="5072074"/>
            <a:ext cx="264320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3500430" y="4071942"/>
            <a:ext cx="2155830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Ответственный за сайт ОО</a:t>
            </a:r>
            <a:endParaRPr lang="ru-RU" sz="1100" dirty="0" smtClean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100" dirty="0" smtClean="0"/>
              <a:t>Размещение </a:t>
            </a:r>
            <a:r>
              <a:rPr lang="ru-RU" sz="1100" dirty="0"/>
              <a:t>информационного материала на сайт учреждения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(7-10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3500430" y="5000636"/>
            <a:ext cx="214314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500430" y="4357694"/>
            <a:ext cx="214314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0" y="2214554"/>
            <a:ext cx="214282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ВХОД</a:t>
            </a:r>
            <a:endParaRPr lang="ru-RU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5857884" y="3857628"/>
            <a:ext cx="428628" cy="15001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ВЫХОД</a:t>
            </a:r>
            <a:endParaRPr lang="ru-RU" b="1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2000232" y="2000240"/>
            <a:ext cx="1439863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Сотрудники ОО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 подготовка информации </a:t>
            </a:r>
          </a:p>
          <a:p>
            <a:pPr algn="ctr">
              <a:defRPr/>
            </a:pPr>
            <a:r>
              <a:rPr lang="ru-RU" sz="1000" dirty="0" smtClean="0"/>
              <a:t>(по разработанным алгоритму и шаблону)</a:t>
            </a: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endParaRPr lang="ru-RU" sz="8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(20-30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2000232" y="3071810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2000232" y="2285992"/>
            <a:ext cx="14398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EF099BCB-71C0-49CC-A2FA-2394B50F376E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7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943857"/>
              </p:ext>
            </p:extLst>
          </p:nvPr>
        </p:nvGraphicFramePr>
        <p:xfrm>
          <a:off x="358775" y="285750"/>
          <a:ext cx="8785225" cy="961009"/>
        </p:xfrm>
        <a:graphic>
          <a:graphicData uri="http://schemas.openxmlformats.org/drawingml/2006/table">
            <a:tbl>
              <a:tblPr/>
              <a:tblGrid>
                <a:gridCol w="5538787"/>
                <a:gridCol w="3246438"/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Дорожная карта по оптимизации процесса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Medium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«Подготовка и размещение информации </a:t>
                      </a:r>
                      <a:b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на сайт  образовательной организации »</a:t>
                      </a:r>
                    </a:p>
                  </a:txBody>
                  <a:tcPr marL="41102" marR="411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УТВЕРЖДАЮ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Руководитель проекта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__________________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А. В. Телегин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Medium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«___»___________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2021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Calibri" pitchFamily="34" charset="0"/>
                          <a:cs typeface="Times New Roman" pitchFamily="18" charset="0"/>
                        </a:rPr>
                        <a:t>г.</a:t>
                      </a:r>
                    </a:p>
                  </a:txBody>
                  <a:tcPr marL="41102" marR="411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616385"/>
              </p:ext>
            </p:extLst>
          </p:nvPr>
        </p:nvGraphicFramePr>
        <p:xfrm>
          <a:off x="142844" y="1357298"/>
          <a:ext cx="8785225" cy="5048250"/>
        </p:xfrm>
        <a:graphic>
          <a:graphicData uri="http://schemas.openxmlformats.org/drawingml/2006/table">
            <a:tbl>
              <a:tblPr/>
              <a:tblGrid>
                <a:gridCol w="450850"/>
                <a:gridCol w="1602042"/>
                <a:gridCol w="1368152"/>
                <a:gridCol w="1800200"/>
                <a:gridCol w="1656184"/>
                <a:gridCol w="1224136"/>
                <a:gridCol w="683661"/>
              </a:tblGrid>
              <a:tr h="571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№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Обоснование (проблема)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Причины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Планируемые мероприятия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Документ, подтверждающий выполнение работы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Ф.И.О., должность ответственного исполнителя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Сроки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1.</a:t>
                      </a: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Избыточность информации, подробное обсуждение мероприятия</a:t>
                      </a:r>
                      <a:endParaRPr lang="ru-RU" sz="9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Отсутствие  алгоритма подготовки информации</a:t>
                      </a:r>
                    </a:p>
                    <a:p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Разработка алгоритма подготовки информации для размещения на сайт 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Утвержденный  алгоритм </a:t>
                      </a:r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подготовки информации для размещения на сайт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Мамбетказиева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А. А. заместитель директора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20.10.21-22.10.21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2.</a:t>
                      </a: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Отсутствие единого стиля оформления текстовой информации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Отсутствие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общих требований к подготовке и оформлению материалов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Разработка шаблона для размещения информации на сайте (с ограничением редактирования и количества печатных символов)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Утвержденный </a:t>
                      </a:r>
                      <a:r>
                        <a:rPr kumimoji="0" lang="ru-RU" alt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шаблон для размещения информации на сайте (с ограничением редактирования и количества печатных символов)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Аванесова С. 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Ответственная за сайт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23.10.21-15.10.21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3.</a:t>
                      </a: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Отсутствие ограничения на  количество </a:t>
                      </a:r>
                      <a:b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размер  фотографий для размещения</a:t>
                      </a:r>
                      <a:endParaRPr lang="ru-RU" sz="9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Отсутствие единых требований к техническим характеристикам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изображений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Подготовка требований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к количеству, размеру и качеству фотографий 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Утвержденные </a:t>
                      </a:r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требования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к количеству, размеру и качеству фотографий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Аванесова С. 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Ответственная за сайт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26.10.21-27.10.21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4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4.</a:t>
                      </a: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Временные потери при загрузке  файлов с большим объемом</a:t>
                      </a:r>
                      <a:endParaRPr lang="ru-RU" sz="9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Отсутствие единых требований к техническим характеристикам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файлов  и изображений  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Разработка шаблона для размещения информации на сайте (с ограничением редактирования и количества печатных символов)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- Разработка требований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к размеру и качеству фотографий </a:t>
                      </a:r>
                      <a:endParaRPr lang="ru-RU" sz="9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Утвержденные </a:t>
                      </a:r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требования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к количеству, размеру и качеству фотографий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Утвержденный </a:t>
                      </a:r>
                      <a:r>
                        <a:rPr kumimoji="0" lang="ru-RU" alt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шаблон для размещения информации на сайте (с ограничением редактирования и количества печатных символов)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Прокофьева О. В.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Учитель информатики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28.10.21-04.11.21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5.</a:t>
                      </a:r>
                    </a:p>
                  </a:txBody>
                  <a:tcPr marL="43575" marR="4357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Отсутствие на рабочем месте,  занятость руководителя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Производственная занятость 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Передача материалов</a:t>
                      </a:r>
                      <a:r>
                        <a:rPr lang="ru-RU" sz="9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dirty="0" smtClean="0">
                          <a:latin typeface="Arial" pitchFamily="34" charset="0"/>
                          <a:cs typeface="Arial" pitchFamily="34" charset="0"/>
                        </a:rPr>
                        <a:t>по электронным формам связи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скриншот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Телегин А. В. Директор ОО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05.11.21-08.11.21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43575" marR="435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25760</TotalTime>
  <Words>964</Words>
  <Application>Microsoft Office PowerPoint</Application>
  <PresentationFormat>Экран (4:3)</PresentationFormat>
  <Paragraphs>280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бережливого проекта «Оптимизация процесса  «Подготовка и размещение информации  на сайт  образовательной организации »</vt:lpstr>
      <vt:lpstr>карточка проекта </vt:lpstr>
      <vt:lpstr>Карта текущего состояния процесса «Подготовка и размещение информации на сайт образовательной организации»</vt:lpstr>
      <vt:lpstr>Пирамида проблем</vt:lpstr>
      <vt:lpstr>Презентация PowerPoint</vt:lpstr>
      <vt:lpstr>Карта целевого состояния процесса «Подготовка и размещение информации на сайт  образовательной организации»</vt:lpstr>
      <vt:lpstr>Презентация PowerPoint</vt:lpstr>
    </vt:vector>
  </TitlesOfParts>
  <Company>GUP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Гончаренко</dc:creator>
  <cp:lastModifiedBy>Света А</cp:lastModifiedBy>
  <cp:revision>986</cp:revision>
  <cp:lastPrinted>2018-06-14T10:02:26Z</cp:lastPrinted>
  <dcterms:created xsi:type="dcterms:W3CDTF">2010-02-20T13:06:54Z</dcterms:created>
  <dcterms:modified xsi:type="dcterms:W3CDTF">2021-12-20T09:26:17Z</dcterms:modified>
</cp:coreProperties>
</file>